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9" r:id="rId3"/>
    <p:sldId id="264" r:id="rId4"/>
    <p:sldId id="289" r:id="rId5"/>
    <p:sldId id="288" r:id="rId6"/>
    <p:sldId id="290" r:id="rId7"/>
    <p:sldId id="291" r:id="rId8"/>
    <p:sldId id="292" r:id="rId9"/>
    <p:sldId id="293" r:id="rId10"/>
    <p:sldId id="282" r:id="rId11"/>
    <p:sldId id="277" r:id="rId12"/>
    <p:sldId id="295" r:id="rId13"/>
    <p:sldId id="296" r:id="rId14"/>
    <p:sldId id="297" r:id="rId15"/>
    <p:sldId id="298" r:id="rId16"/>
    <p:sldId id="294" r:id="rId17"/>
    <p:sldId id="283" r:id="rId18"/>
    <p:sldId id="278" r:id="rId19"/>
    <p:sldId id="299" r:id="rId20"/>
    <p:sldId id="300" r:id="rId21"/>
    <p:sldId id="284" r:id="rId22"/>
    <p:sldId id="279" r:id="rId23"/>
    <p:sldId id="301" r:id="rId24"/>
    <p:sldId id="302" r:id="rId25"/>
    <p:sldId id="305" r:id="rId26"/>
    <p:sldId id="285" r:id="rId27"/>
    <p:sldId id="280" r:id="rId28"/>
    <p:sldId id="303" r:id="rId29"/>
    <p:sldId id="306" r:id="rId30"/>
    <p:sldId id="286" r:id="rId31"/>
    <p:sldId id="281" r:id="rId32"/>
    <p:sldId id="304" r:id="rId33"/>
    <p:sldId id="307" r:id="rId34"/>
    <p:sldId id="287" r:id="rId35"/>
    <p:sldId id="276" r:id="rId36"/>
  </p:sldIdLst>
  <p:sldSz cx="8959850" cy="50403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10">
          <p15:clr>
            <a:srgbClr val="A4A3A4"/>
          </p15:clr>
        </p15:guide>
        <p15:guide id="2" pos="4858">
          <p15:clr>
            <a:srgbClr val="A4A3A4"/>
          </p15:clr>
        </p15:guide>
        <p15:guide id="3" orient="horz" pos="1589">
          <p15:clr>
            <a:srgbClr val="A4A3A4"/>
          </p15:clr>
        </p15:guide>
        <p15:guide id="4" pos="28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FFEBE6-90F8-4D44-96D0-5008739B0CD1}">
  <a:tblStyle styleId="{0DFFEBE6-90F8-4D44-96D0-5008739B0C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72" y="283"/>
      </p:cViewPr>
      <p:guideLst>
        <p:guide orient="horz" pos="3710"/>
        <p:guide pos="4858"/>
        <p:guide orient="horz" pos="1589"/>
        <p:guide pos="28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501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287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497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7803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5171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4745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868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4521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4862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4786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1348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458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23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3524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78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9951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9863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9387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989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643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608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732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2080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3303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056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119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317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2018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0378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711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3971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563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0980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01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25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682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880909" y="-923170"/>
            <a:ext cx="3198032" cy="772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242160" y="1438082"/>
            <a:ext cx="4271432" cy="193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322226" y="-437886"/>
            <a:ext cx="4271432" cy="568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19981" y="824885"/>
            <a:ext cx="6719888" cy="175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9"/>
              <a:buFont typeface="Calibri"/>
              <a:buNone/>
              <a:defRPr sz="44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119981" y="2647331"/>
            <a:ext cx="6719888" cy="121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/>
            </a:lvl1pPr>
            <a:lvl2pPr lvl="1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/>
            </a:lvl2pPr>
            <a:lvl3pPr lvl="2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3pPr>
            <a:lvl4pPr lvl="3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4pPr>
            <a:lvl5pPr lvl="4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5pPr>
            <a:lvl6pPr lvl="5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6pPr>
            <a:lvl7pPr lvl="6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7pPr>
            <a:lvl8pPr lvl="7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8pPr>
            <a:lvl9pPr lvl="8" algn="ctr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11323" y="1256579"/>
            <a:ext cx="7727871" cy="209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9"/>
              <a:buFont typeface="Calibri"/>
              <a:buNone/>
              <a:defRPr sz="440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11323" y="3373044"/>
            <a:ext cx="7727871" cy="110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rgbClr val="888888"/>
              </a:buClr>
              <a:buSzPts val="1764"/>
              <a:buNone/>
              <a:defRPr sz="1764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470"/>
              <a:buNone/>
              <a:defRPr sz="147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rgbClr val="888888"/>
              </a:buClr>
              <a:buSzPts val="1176"/>
              <a:buNone/>
              <a:defRPr sz="117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3807936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535924" y="1341750"/>
            <a:ext cx="3807936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17157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17157" y="1235577"/>
            <a:ext cx="3790436" cy="60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 b="1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157" y="1841114"/>
            <a:ext cx="3790436" cy="270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535924" y="1235577"/>
            <a:ext cx="3809103" cy="60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764" b="1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 b="1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535924" y="1841114"/>
            <a:ext cx="3809103" cy="270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2"/>
              <a:buFont typeface="Calibri"/>
              <a:buNone/>
              <a:defRPr sz="235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09103" y="725712"/>
            <a:ext cx="4535924" cy="35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7952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352"/>
              <a:buChar char="•"/>
              <a:defRPr sz="2352"/>
            </a:lvl1pPr>
            <a:lvl2pPr marL="914400" lvl="1" indent="-359283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2058"/>
              <a:buChar char="•"/>
              <a:defRPr sz="2058"/>
            </a:lvl2pPr>
            <a:lvl3pPr marL="1371600" lvl="2" indent="-340614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Char char="•"/>
              <a:defRPr sz="1764"/>
            </a:lvl3pPr>
            <a:lvl4pPr marL="1828800" lvl="3" indent="-321944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4pPr>
            <a:lvl5pPr marL="2286000" lvl="4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5pPr>
            <a:lvl6pPr marL="2743200" lvl="5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6pPr>
            <a:lvl7pPr marL="3200400" lvl="6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7pPr>
            <a:lvl8pPr marL="3657600" lvl="7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8pPr>
            <a:lvl9pPr marL="4114800" lvl="8" indent="-321945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17157" y="1512094"/>
            <a:ext cx="2889785" cy="28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029"/>
              <a:buNone/>
              <a:defRPr sz="1029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882"/>
              <a:buNone/>
              <a:defRPr sz="882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2"/>
              <a:buFont typeface="Calibri"/>
              <a:buNone/>
              <a:defRPr sz="235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09103" y="725712"/>
            <a:ext cx="4535924" cy="35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352"/>
              <a:buFont typeface="Arial"/>
              <a:buNone/>
              <a:defRPr sz="23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2058"/>
              <a:buFont typeface="Arial"/>
              <a:buNone/>
              <a:defRPr sz="20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17157" y="1512094"/>
            <a:ext cx="2889785" cy="280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1176"/>
              <a:buNone/>
              <a:defRPr sz="1176"/>
            </a:lvl1pPr>
            <a:lvl2pPr marL="914400" lvl="1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029"/>
              <a:buNone/>
              <a:defRPr sz="1029"/>
            </a:lvl2pPr>
            <a:lvl3pPr marL="1371600" lvl="2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882"/>
              <a:buNone/>
              <a:defRPr sz="882"/>
            </a:lvl3pPr>
            <a:lvl4pPr marL="1828800" lvl="3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4pPr>
            <a:lvl5pPr marL="2286000" lvl="4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5pPr>
            <a:lvl6pPr marL="2743200" lvl="5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6pPr>
            <a:lvl7pPr marL="3200400" lvl="6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7pPr>
            <a:lvl8pPr marL="3657600" lvl="7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8pPr>
            <a:lvl9pPr marL="4114800" lvl="8" indent="-228600" algn="l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34"/>
              <a:buFont typeface="Calibri"/>
              <a:buNone/>
              <a:defRPr sz="3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9283" algn="l" rtl="0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dk1"/>
              </a:buClr>
              <a:buSzPts val="2058"/>
              <a:buFont typeface="Arial"/>
              <a:buChar char="•"/>
              <a:defRPr sz="20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061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Char char="•"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1944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2610" algn="l" rtl="0">
              <a:lnSpc>
                <a:spcPct val="90000"/>
              </a:lnSpc>
              <a:spcBef>
                <a:spcPts val="367"/>
              </a:spcBef>
              <a:spcAft>
                <a:spcPts val="0"/>
              </a:spcAft>
              <a:buClr>
                <a:schemeClr val="dk1"/>
              </a:buClr>
              <a:buSzPts val="1323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8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13" name="bomb.wav"/>
          </p:stSnd>
        </p:sndAc>
      </p:transition>
    </mc:Choice>
    <mc:Fallback xmlns="">
      <p:transition spd="slow">
        <p:fade/>
        <p:sndAc>
          <p:stSnd>
            <p:snd r:embed="rId15" name="bomb.wav"/>
          </p:stSnd>
        </p:sndAc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jp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.xml"/><Relationship Id="rId9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0.xml"/><Relationship Id="rId9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4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7.xml"/><Relationship Id="rId9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image" Target="../media/image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6" Type="http://schemas.openxmlformats.org/officeDocument/2006/relationships/image" Target="../media/image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5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6" Type="http://schemas.openxmlformats.org/officeDocument/2006/relationships/image" Target="../media/image9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1.xml"/><Relationship Id="rId9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6.xml"/><Relationship Id="rId9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6" Type="http://schemas.openxmlformats.org/officeDocument/2006/relationships/image" Target="../media/image1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6" Type="http://schemas.openxmlformats.org/officeDocument/2006/relationships/image" Target="../media/image1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6" Type="http://schemas.openxmlformats.org/officeDocument/2006/relationships/image" Target="../media/image1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6" Type="http://schemas.openxmlformats.org/officeDocument/2006/relationships/image" Target="../media/image1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0.xml"/><Relationship Id="rId9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6" Type="http://schemas.openxmlformats.org/officeDocument/2006/relationships/image" Target="../media/image1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6" Type="http://schemas.openxmlformats.org/officeDocument/2006/relationships/image" Target="../media/image1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6" Type="http://schemas.openxmlformats.org/officeDocument/2006/relationships/image" Target="../media/image1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6" Type="http://schemas.openxmlformats.org/officeDocument/2006/relationships/image" Target="../media/image1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4.xml"/><Relationship Id="rId9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6" Type="http://schemas.openxmlformats.org/officeDocument/2006/relationships/image" Target="../media/image13.jp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5.xml"/><Relationship Id="rId9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7500" y="228600"/>
            <a:ext cx="8369300" cy="45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7500" y="229861"/>
            <a:ext cx="8369300" cy="454455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4144510" y="3327399"/>
            <a:ext cx="4353314" cy="132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EXERCÍCIOS</a:t>
            </a:r>
            <a:endParaRPr sz="54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13"/>
          <p:cNvSpPr/>
          <p:nvPr/>
        </p:nvSpPr>
        <p:spPr>
          <a:xfrm>
            <a:off x="215900" y="3124200"/>
            <a:ext cx="2654300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ANÁLISE </a:t>
            </a:r>
            <a:r>
              <a:rPr lang="pt-BR" sz="28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COMBINATÓRIA</a:t>
            </a:r>
            <a:endParaRPr sz="28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b="18611"/>
          <a:stretch/>
        </p:blipFill>
        <p:spPr>
          <a:xfrm>
            <a:off x="298450" y="862806"/>
            <a:ext cx="8362950" cy="269781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998" y="2939010"/>
            <a:ext cx="471055" cy="571851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/>
          <a:srcRect b="17305"/>
          <a:stretch/>
        </p:blipFill>
        <p:spPr>
          <a:xfrm>
            <a:off x="322262" y="886618"/>
            <a:ext cx="8315325" cy="2701709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Terminação 2"/>
          <p:cNvSpPr/>
          <p:nvPr/>
        </p:nvSpPr>
        <p:spPr>
          <a:xfrm>
            <a:off x="1975135" y="889398"/>
            <a:ext cx="2154135" cy="415637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INÍCIO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luxograma: Dados 3"/>
          <p:cNvSpPr/>
          <p:nvPr/>
        </p:nvSpPr>
        <p:spPr>
          <a:xfrm>
            <a:off x="1975135" y="1698661"/>
            <a:ext cx="2154135" cy="824346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PERGUNTA</a:t>
            </a:r>
            <a:endParaRPr lang="pt-B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uxograma: Processo 4"/>
          <p:cNvSpPr/>
          <p:nvPr/>
        </p:nvSpPr>
        <p:spPr>
          <a:xfrm>
            <a:off x="622460" y="4117648"/>
            <a:ext cx="1482437" cy="62814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 x _ x _ ...</a:t>
            </a:r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uxograma: Decisão 5"/>
          <p:cNvSpPr/>
          <p:nvPr/>
        </p:nvSpPr>
        <p:spPr>
          <a:xfrm>
            <a:off x="1993442" y="2978978"/>
            <a:ext cx="2210787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RESOLVE COM</a:t>
            </a:r>
          </a:p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MULTIPLICAÇÃO SIMPLES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eta para baixo 8"/>
          <p:cNvSpPr/>
          <p:nvPr/>
        </p:nvSpPr>
        <p:spPr>
          <a:xfrm>
            <a:off x="2926337" y="1368120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2972970" y="2617264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880996" y="3463636"/>
            <a:ext cx="1074590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00545" y="3217415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1196609" y="3629891"/>
            <a:ext cx="67375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PFC</a:t>
            </a:r>
            <a:endParaRPr lang="pt-BR" sz="1000" dirty="0"/>
          </a:p>
        </p:txBody>
      </p:sp>
      <p:sp>
        <p:nvSpPr>
          <p:cNvPr id="19" name="Retângulo 18"/>
          <p:cNvSpPr/>
          <p:nvPr/>
        </p:nvSpPr>
        <p:spPr>
          <a:xfrm>
            <a:off x="4129270" y="3217414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Menos 15"/>
          <p:cNvSpPr/>
          <p:nvPr/>
        </p:nvSpPr>
        <p:spPr>
          <a:xfrm>
            <a:off x="4129270" y="3159864"/>
            <a:ext cx="949661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Decisão 20"/>
          <p:cNvSpPr/>
          <p:nvPr/>
        </p:nvSpPr>
        <p:spPr>
          <a:xfrm>
            <a:off x="5929826" y="1407379"/>
            <a:ext cx="2423649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ORDEM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Menos 22"/>
          <p:cNvSpPr/>
          <p:nvPr/>
        </p:nvSpPr>
        <p:spPr>
          <a:xfrm rot="16200000">
            <a:off x="3136496" y="1919122"/>
            <a:ext cx="3618882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dobrada 21"/>
          <p:cNvSpPr/>
          <p:nvPr/>
        </p:nvSpPr>
        <p:spPr>
          <a:xfrm rot="5400000">
            <a:off x="5791590" y="-89890"/>
            <a:ext cx="554380" cy="2417861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eta dobrada para cima 24"/>
          <p:cNvSpPr/>
          <p:nvPr/>
        </p:nvSpPr>
        <p:spPr>
          <a:xfrm rot="5112064">
            <a:off x="808663" y="1301894"/>
            <a:ext cx="1807034" cy="487304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/>
          <a:srcRect b="91304"/>
          <a:stretch/>
        </p:blipFill>
        <p:spPr>
          <a:xfrm>
            <a:off x="325581" y="388508"/>
            <a:ext cx="8306305" cy="284091"/>
          </a:xfrm>
          <a:prstGeom prst="rect">
            <a:avLst/>
          </a:prstGeom>
        </p:spPr>
      </p:pic>
      <p:pic>
        <p:nvPicPr>
          <p:cNvPr id="7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747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Processo 4"/>
          <p:cNvSpPr/>
          <p:nvPr/>
        </p:nvSpPr>
        <p:spPr>
          <a:xfrm>
            <a:off x="5849063" y="1899487"/>
            <a:ext cx="2057808" cy="110129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6" name="Fluxograma: Decisão 5"/>
          <p:cNvSpPr/>
          <p:nvPr/>
        </p:nvSpPr>
        <p:spPr>
          <a:xfrm>
            <a:off x="1308847" y="1864368"/>
            <a:ext cx="2282200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REPETIÇÃO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Seta para baixo 12"/>
          <p:cNvSpPr/>
          <p:nvPr/>
        </p:nvSpPr>
        <p:spPr>
          <a:xfrm>
            <a:off x="4159743" y="348689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2285999" y="1158352"/>
            <a:ext cx="764911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95870" y="912132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6989440" y="1383573"/>
            <a:ext cx="165667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COMBINAÇÃO</a:t>
            </a:r>
            <a:endParaRPr lang="pt-BR" sz="1000" dirty="0"/>
          </a:p>
        </p:txBody>
      </p:sp>
      <p:sp>
        <p:nvSpPr>
          <p:cNvPr id="21" name="Fluxograma: Decisão 20"/>
          <p:cNvSpPr/>
          <p:nvPr/>
        </p:nvSpPr>
        <p:spPr>
          <a:xfrm>
            <a:off x="3073782" y="673695"/>
            <a:ext cx="2423649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ORDEM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Seta dobrada para cima 16"/>
          <p:cNvSpPr/>
          <p:nvPr/>
        </p:nvSpPr>
        <p:spPr>
          <a:xfrm rot="10800000" flipH="1">
            <a:off x="5558528" y="1129772"/>
            <a:ext cx="1430912" cy="70217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690103" y="912132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644026" y="2000868"/>
            <a:ext cx="431582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 X K!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Conector reto 24"/>
          <p:cNvCxnSpPr/>
          <p:nvPr/>
        </p:nvCxnSpPr>
        <p:spPr>
          <a:xfrm>
            <a:off x="5987468" y="2405381"/>
            <a:ext cx="1737973" cy="9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Menos 25"/>
          <p:cNvSpPr/>
          <p:nvPr/>
        </p:nvSpPr>
        <p:spPr>
          <a:xfrm rot="16200000">
            <a:off x="5676697" y="3549618"/>
            <a:ext cx="2402541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o explicativo em forma de nuvem 26"/>
          <p:cNvSpPr/>
          <p:nvPr/>
        </p:nvSpPr>
        <p:spPr>
          <a:xfrm flipH="1">
            <a:off x="480510" y="1718067"/>
            <a:ext cx="165667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ARRANJO</a:t>
            </a:r>
            <a:endParaRPr lang="pt-BR" sz="1000" dirty="0"/>
          </a:p>
        </p:txBody>
      </p:sp>
      <p:sp>
        <p:nvSpPr>
          <p:cNvPr id="28" name="Fluxograma: Processo 27"/>
          <p:cNvSpPr/>
          <p:nvPr/>
        </p:nvSpPr>
        <p:spPr>
          <a:xfrm>
            <a:off x="384317" y="3328505"/>
            <a:ext cx="924530" cy="78743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Seta dobrada para cima 28"/>
          <p:cNvSpPr/>
          <p:nvPr/>
        </p:nvSpPr>
        <p:spPr>
          <a:xfrm rot="10800000">
            <a:off x="647901" y="2337613"/>
            <a:ext cx="660946" cy="89944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255868" y="2080907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55659" y="3477404"/>
            <a:ext cx="101179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813137" y="3320711"/>
            <a:ext cx="434770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endParaRPr lang="pt-BR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Seta dobrada para cima 33"/>
          <p:cNvSpPr/>
          <p:nvPr/>
        </p:nvSpPr>
        <p:spPr>
          <a:xfrm rot="10800000" flipH="1">
            <a:off x="3633493" y="2337613"/>
            <a:ext cx="1010533" cy="70217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3765068" y="2119973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" name="Texto explicativo em forma de nuvem 35"/>
          <p:cNvSpPr/>
          <p:nvPr/>
        </p:nvSpPr>
        <p:spPr>
          <a:xfrm flipV="1">
            <a:off x="379554" y="4215805"/>
            <a:ext cx="1987147" cy="36136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dirty="0"/>
          </a:p>
        </p:txBody>
      </p:sp>
      <p:sp>
        <p:nvSpPr>
          <p:cNvPr id="2" name="Retângulo 1"/>
          <p:cNvSpPr/>
          <p:nvPr/>
        </p:nvSpPr>
        <p:spPr>
          <a:xfrm>
            <a:off x="460411" y="4272634"/>
            <a:ext cx="190629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 COM REPETIÇÃO</a:t>
            </a:r>
            <a:endPara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uxograma: Decisão 36"/>
          <p:cNvSpPr/>
          <p:nvPr/>
        </p:nvSpPr>
        <p:spPr>
          <a:xfrm>
            <a:off x="3370729" y="3111966"/>
            <a:ext cx="2208726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= K</a:t>
            </a:r>
            <a:endParaRPr lang="pt-B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6"/>
          <a:srcRect b="91304"/>
          <a:stretch/>
        </p:blipFill>
        <p:spPr>
          <a:xfrm>
            <a:off x="325581" y="360800"/>
            <a:ext cx="8306305" cy="284091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214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0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Processo 4"/>
          <p:cNvSpPr/>
          <p:nvPr/>
        </p:nvSpPr>
        <p:spPr>
          <a:xfrm>
            <a:off x="5849063" y="1899487"/>
            <a:ext cx="2057808" cy="110129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6" name="Fluxograma: Decisão 5"/>
          <p:cNvSpPr/>
          <p:nvPr/>
        </p:nvSpPr>
        <p:spPr>
          <a:xfrm>
            <a:off x="1308847" y="1864368"/>
            <a:ext cx="2282200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REPETIÇÃO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Seta para baixo 12"/>
          <p:cNvSpPr/>
          <p:nvPr/>
        </p:nvSpPr>
        <p:spPr>
          <a:xfrm>
            <a:off x="4159743" y="348689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2285999" y="1158352"/>
            <a:ext cx="764911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95870" y="912132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6989440" y="1158352"/>
            <a:ext cx="1656674" cy="588061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ARRANJO SEM REPETÇÃO</a:t>
            </a:r>
            <a:endParaRPr lang="pt-BR" sz="1000" dirty="0"/>
          </a:p>
        </p:txBody>
      </p:sp>
      <p:sp>
        <p:nvSpPr>
          <p:cNvPr id="17" name="Seta dobrada para cima 16"/>
          <p:cNvSpPr/>
          <p:nvPr/>
        </p:nvSpPr>
        <p:spPr>
          <a:xfrm rot="10800000" flipH="1">
            <a:off x="5520304" y="1129772"/>
            <a:ext cx="1469136" cy="70217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690103" y="912132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" name="Menos 25"/>
          <p:cNvSpPr/>
          <p:nvPr/>
        </p:nvSpPr>
        <p:spPr>
          <a:xfrm rot="16200000">
            <a:off x="5797721" y="3428595"/>
            <a:ext cx="2160495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o explicativo em forma de nuvem 26"/>
          <p:cNvSpPr/>
          <p:nvPr/>
        </p:nvSpPr>
        <p:spPr>
          <a:xfrm flipH="1">
            <a:off x="480510" y="1718067"/>
            <a:ext cx="165667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PERMUTAÇÃO</a:t>
            </a:r>
            <a:endParaRPr lang="pt-BR" sz="1000" dirty="0"/>
          </a:p>
        </p:txBody>
      </p:sp>
      <p:sp>
        <p:nvSpPr>
          <p:cNvPr id="28" name="Fluxograma: Processo 27"/>
          <p:cNvSpPr/>
          <p:nvPr/>
        </p:nvSpPr>
        <p:spPr>
          <a:xfrm>
            <a:off x="384317" y="3328505"/>
            <a:ext cx="924530" cy="78743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Seta dobrada para cima 28"/>
          <p:cNvSpPr/>
          <p:nvPr/>
        </p:nvSpPr>
        <p:spPr>
          <a:xfrm rot="10800000">
            <a:off x="647901" y="2337613"/>
            <a:ext cx="660946" cy="89944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3470706" y="2121987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4" name="Seta dobrada para cima 33"/>
          <p:cNvSpPr/>
          <p:nvPr/>
        </p:nvSpPr>
        <p:spPr>
          <a:xfrm rot="10800000" flipH="1">
            <a:off x="3633493" y="2337613"/>
            <a:ext cx="1010533" cy="62805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401249" y="2114638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7" name="Fluxograma: Decisão 36"/>
          <p:cNvSpPr/>
          <p:nvPr/>
        </p:nvSpPr>
        <p:spPr>
          <a:xfrm>
            <a:off x="3134447" y="673695"/>
            <a:ext cx="2302320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= K</a:t>
            </a:r>
            <a:endParaRPr lang="pt-B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220493" y="1985022"/>
            <a:ext cx="12280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8" name="Conector reto 37"/>
          <p:cNvCxnSpPr/>
          <p:nvPr/>
        </p:nvCxnSpPr>
        <p:spPr>
          <a:xfrm>
            <a:off x="6456699" y="2397220"/>
            <a:ext cx="914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220971" y="3457556"/>
            <a:ext cx="12512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</a:t>
            </a:r>
          </a:p>
        </p:txBody>
      </p:sp>
      <p:sp>
        <p:nvSpPr>
          <p:cNvPr id="40" name="Fluxograma: Processo 39"/>
          <p:cNvSpPr/>
          <p:nvPr/>
        </p:nvSpPr>
        <p:spPr>
          <a:xfrm>
            <a:off x="4059152" y="3000784"/>
            <a:ext cx="799719" cy="70788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3791378" y="3000784"/>
            <a:ext cx="13341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 </a:t>
            </a:r>
          </a:p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K!</a:t>
            </a:r>
            <a:endParaRPr lang="pt-B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Conector reto 41"/>
          <p:cNvCxnSpPr/>
          <p:nvPr/>
        </p:nvCxnSpPr>
        <p:spPr>
          <a:xfrm flipV="1">
            <a:off x="4133429" y="3358262"/>
            <a:ext cx="656734" cy="5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Fluxograma: Terminação 42"/>
          <p:cNvSpPr/>
          <p:nvPr/>
        </p:nvSpPr>
        <p:spPr>
          <a:xfrm>
            <a:off x="3470706" y="4278872"/>
            <a:ext cx="2154135" cy="415637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FIM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Seta para baixo 43"/>
          <p:cNvSpPr/>
          <p:nvPr/>
        </p:nvSpPr>
        <p:spPr>
          <a:xfrm>
            <a:off x="4338918" y="3783846"/>
            <a:ext cx="245377" cy="43806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Seta para baixo 44"/>
          <p:cNvSpPr/>
          <p:nvPr/>
        </p:nvSpPr>
        <p:spPr>
          <a:xfrm rot="5400000">
            <a:off x="6059023" y="3877604"/>
            <a:ext cx="415636" cy="12181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exto explicativo em forma de nuvem 45"/>
          <p:cNvSpPr/>
          <p:nvPr/>
        </p:nvSpPr>
        <p:spPr>
          <a:xfrm rot="311954" flipH="1" flipV="1">
            <a:off x="1872387" y="3426381"/>
            <a:ext cx="2186845" cy="588061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dirty="0"/>
          </a:p>
        </p:txBody>
      </p:sp>
      <p:sp>
        <p:nvSpPr>
          <p:cNvPr id="47" name="Retângulo 46"/>
          <p:cNvSpPr/>
          <p:nvPr/>
        </p:nvSpPr>
        <p:spPr>
          <a:xfrm>
            <a:off x="1866005" y="3624439"/>
            <a:ext cx="219803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PERMUTAÇÃO COM REPETIÇÃO</a:t>
            </a:r>
            <a:endPara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6"/>
          <a:srcRect b="91304"/>
          <a:stretch/>
        </p:blipFill>
        <p:spPr>
          <a:xfrm>
            <a:off x="325581" y="360800"/>
            <a:ext cx="8306305" cy="284091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899" y="-5991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316523" y="386270"/>
            <a:ext cx="8311662" cy="43381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25064" y="499322"/>
            <a:ext cx="13341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PFC</a:t>
            </a:r>
            <a:endParaRPr lang="pt-BR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Elipse 4"/>
          <p:cNvSpPr/>
          <p:nvPr/>
        </p:nvSpPr>
        <p:spPr>
          <a:xfrm>
            <a:off x="1418492" y="750277"/>
            <a:ext cx="7209693" cy="30128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682208" y="424745"/>
            <a:ext cx="227311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ARRANJOS</a:t>
            </a:r>
            <a:endParaRPr lang="pt-B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Elipse 8"/>
          <p:cNvSpPr/>
          <p:nvPr/>
        </p:nvSpPr>
        <p:spPr>
          <a:xfrm>
            <a:off x="2752598" y="1075811"/>
            <a:ext cx="5723188" cy="255834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1558733" y="1663929"/>
            <a:ext cx="1195754" cy="130126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406185" y="1252402"/>
            <a:ext cx="227311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ARRANJOS</a:t>
            </a:r>
          </a:p>
          <a:p>
            <a:pPr algn="ctr"/>
            <a:r>
              <a:rPr lang="pt-BR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 REPETIÇÃO</a:t>
            </a:r>
            <a:endParaRPr lang="pt-BR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440921" y="1991393"/>
            <a:ext cx="13341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120278" y="1827497"/>
            <a:ext cx="573268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endParaRPr lang="pt-BR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173414" y="863330"/>
            <a:ext cx="239499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ARRANJOS </a:t>
            </a:r>
            <a:r>
              <a:rPr lang="pt-BR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 REPETIÇÃO</a:t>
            </a:r>
            <a:endParaRPr lang="pt-BR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363415" y="1991640"/>
            <a:ext cx="1055077" cy="115014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22822" y="2198729"/>
            <a:ext cx="1177151" cy="5386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9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_x_...</a:t>
            </a:r>
            <a:endParaRPr lang="pt-BR" sz="2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2844154" y="1710674"/>
            <a:ext cx="1159218" cy="13012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2752695" y="1897709"/>
            <a:ext cx="12280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2988901" y="2309907"/>
            <a:ext cx="914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4039810" y="1352811"/>
            <a:ext cx="4307021" cy="19615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4697463" y="1114882"/>
            <a:ext cx="239499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PERMUTAÇÕES</a:t>
            </a:r>
            <a:endParaRPr lang="pt-B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143824" y="2072259"/>
            <a:ext cx="777341" cy="72141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981196" y="2198729"/>
            <a:ext cx="11077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4038745" y="1756188"/>
            <a:ext cx="11077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N=K</a:t>
            </a:r>
          </a:p>
        </p:txBody>
      </p:sp>
      <p:sp>
        <p:nvSpPr>
          <p:cNvPr id="29" name="Elipse 28"/>
          <p:cNvSpPr/>
          <p:nvPr/>
        </p:nvSpPr>
        <p:spPr>
          <a:xfrm>
            <a:off x="4956538" y="1717414"/>
            <a:ext cx="3284786" cy="13430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931682" y="1755888"/>
            <a:ext cx="1003438" cy="101850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5749928" y="1877655"/>
            <a:ext cx="13341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N! </a:t>
            </a:r>
          </a:p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K!</a:t>
            </a:r>
            <a:endParaRPr lang="pt-B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4" name="Conector reto 33"/>
          <p:cNvCxnSpPr/>
          <p:nvPr/>
        </p:nvCxnSpPr>
        <p:spPr>
          <a:xfrm flipV="1">
            <a:off x="6091979" y="2235133"/>
            <a:ext cx="656734" cy="5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5111892" y="1497807"/>
            <a:ext cx="239499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PERMUTAÇÕES COM </a:t>
            </a:r>
            <a:r>
              <a:rPr lang="pt-B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REPETIÇÃO</a:t>
            </a:r>
            <a:endPara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2369573" y="3817796"/>
            <a:ext cx="3722406" cy="82768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1985912" y="3804679"/>
            <a:ext cx="431582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 X K!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Conector reto 40"/>
          <p:cNvCxnSpPr/>
          <p:nvPr/>
        </p:nvCxnSpPr>
        <p:spPr>
          <a:xfrm>
            <a:off x="3329354" y="4209192"/>
            <a:ext cx="1737973" cy="9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tângulo 48"/>
          <p:cNvSpPr/>
          <p:nvPr/>
        </p:nvSpPr>
        <p:spPr>
          <a:xfrm>
            <a:off x="2107973" y="3634481"/>
            <a:ext cx="148413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COMBINAÇÃO</a:t>
            </a:r>
            <a:endParaRPr lang="pt-B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-16275" y="1782656"/>
            <a:ext cx="148413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PFC</a:t>
            </a:r>
            <a:endParaRPr lang="pt-B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618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8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7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/>
          <a:srcRect b="91304"/>
          <a:stretch/>
        </p:blipFill>
        <p:spPr>
          <a:xfrm>
            <a:off x="325583" y="408636"/>
            <a:ext cx="8326582" cy="284091"/>
          </a:xfrm>
          <a:prstGeom prst="rect">
            <a:avLst/>
          </a:prstGeom>
        </p:spPr>
      </p:pic>
      <p:sp>
        <p:nvSpPr>
          <p:cNvPr id="6" name="Google Shape;213;p22"/>
          <p:cNvSpPr/>
          <p:nvPr/>
        </p:nvSpPr>
        <p:spPr>
          <a:xfrm>
            <a:off x="325583" y="774662"/>
            <a:ext cx="8326582" cy="399130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lvl="0" algn="just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quantidade de anagramas de uma palavra é dado pelo fatorial da quantidade de letras que possui, dividido pelo fatorial de suas letras repetidas. Como essa palavra não possui letras repetidas, será então:</a:t>
            </a:r>
          </a:p>
          <a:p>
            <a:pPr lvl="0" algn="just"/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6!=6.5.4.3.2.1=720 anagramas.</a:t>
            </a:r>
          </a:p>
        </p:txBody>
      </p:sp>
      <p:pic>
        <p:nvPicPr>
          <p:cNvPr id="4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4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/>
          <a:srcRect b="17093"/>
          <a:stretch/>
        </p:blipFill>
        <p:spPr>
          <a:xfrm>
            <a:off x="322262" y="886618"/>
            <a:ext cx="8315325" cy="27086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998" y="2939010"/>
            <a:ext cx="471055" cy="571851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b="17658"/>
          <a:stretch/>
        </p:blipFill>
        <p:spPr>
          <a:xfrm>
            <a:off x="307975" y="900906"/>
            <a:ext cx="8343900" cy="2666639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3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Terminação 2"/>
          <p:cNvSpPr/>
          <p:nvPr/>
        </p:nvSpPr>
        <p:spPr>
          <a:xfrm>
            <a:off x="1975135" y="889398"/>
            <a:ext cx="2154135" cy="415637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INÍCIO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luxograma: Dados 3"/>
          <p:cNvSpPr/>
          <p:nvPr/>
        </p:nvSpPr>
        <p:spPr>
          <a:xfrm>
            <a:off x="1975135" y="1698661"/>
            <a:ext cx="2154135" cy="824346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PERGUNTA</a:t>
            </a:r>
            <a:endParaRPr lang="pt-B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uxograma: Processo 4"/>
          <p:cNvSpPr/>
          <p:nvPr/>
        </p:nvSpPr>
        <p:spPr>
          <a:xfrm>
            <a:off x="622460" y="4117648"/>
            <a:ext cx="1482437" cy="62814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 x _ x _ ...</a:t>
            </a:r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uxograma: Decisão 5"/>
          <p:cNvSpPr/>
          <p:nvPr/>
        </p:nvSpPr>
        <p:spPr>
          <a:xfrm>
            <a:off x="1993442" y="2978978"/>
            <a:ext cx="2210787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RESOLVE COM</a:t>
            </a:r>
          </a:p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MULTIPLICAÇÃO SIMPLES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eta para baixo 8"/>
          <p:cNvSpPr/>
          <p:nvPr/>
        </p:nvSpPr>
        <p:spPr>
          <a:xfrm>
            <a:off x="2926337" y="1368120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2972970" y="2617264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880996" y="3463636"/>
            <a:ext cx="1074590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00545" y="3217415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1196609" y="3629891"/>
            <a:ext cx="67375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PFC</a:t>
            </a:r>
            <a:endParaRPr lang="pt-BR" sz="1000" dirty="0"/>
          </a:p>
        </p:txBody>
      </p:sp>
      <p:sp>
        <p:nvSpPr>
          <p:cNvPr id="19" name="Retângulo 18"/>
          <p:cNvSpPr/>
          <p:nvPr/>
        </p:nvSpPr>
        <p:spPr>
          <a:xfrm>
            <a:off x="4129270" y="3217414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Menos 15"/>
          <p:cNvSpPr/>
          <p:nvPr/>
        </p:nvSpPr>
        <p:spPr>
          <a:xfrm>
            <a:off x="4129270" y="3159864"/>
            <a:ext cx="949661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Decisão 20"/>
          <p:cNvSpPr/>
          <p:nvPr/>
        </p:nvSpPr>
        <p:spPr>
          <a:xfrm>
            <a:off x="5929826" y="1407379"/>
            <a:ext cx="2423649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ORDEM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Menos 22"/>
          <p:cNvSpPr/>
          <p:nvPr/>
        </p:nvSpPr>
        <p:spPr>
          <a:xfrm rot="16200000">
            <a:off x="3136496" y="1919122"/>
            <a:ext cx="3618882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dobrada 21"/>
          <p:cNvSpPr/>
          <p:nvPr/>
        </p:nvSpPr>
        <p:spPr>
          <a:xfrm rot="5400000">
            <a:off x="5791590" y="-89890"/>
            <a:ext cx="554380" cy="2417861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eta dobrada para cima 24"/>
          <p:cNvSpPr/>
          <p:nvPr/>
        </p:nvSpPr>
        <p:spPr>
          <a:xfrm rot="5112064">
            <a:off x="808663" y="1301894"/>
            <a:ext cx="1807034" cy="487304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/>
          <a:srcRect t="1" b="91027"/>
          <a:stretch/>
        </p:blipFill>
        <p:spPr>
          <a:xfrm>
            <a:off x="305305" y="369159"/>
            <a:ext cx="8343900" cy="290585"/>
          </a:xfrm>
          <a:prstGeom prst="rect">
            <a:avLst/>
          </a:prstGeom>
        </p:spPr>
      </p:pic>
      <p:pic>
        <p:nvPicPr>
          <p:cNvPr id="7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23" y="-5429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6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 descr="IIS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821" y="228600"/>
            <a:ext cx="8349916" cy="45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2830044" y="1420232"/>
            <a:ext cx="3573378" cy="200054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600" b="1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ANÁLISE COMBINATÓRIA</a:t>
            </a:r>
          </a:p>
          <a:p>
            <a:pPr lvl="0" algn="ctr"/>
            <a:r>
              <a:rPr lang="pt-BR" sz="36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EXERCÍCIOS</a:t>
            </a:r>
            <a:endParaRPr lang="pt-BR" sz="3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139" y="-59834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Fluxograma: Processo 9"/>
          <p:cNvSpPr/>
          <p:nvPr/>
        </p:nvSpPr>
        <p:spPr>
          <a:xfrm>
            <a:off x="446311" y="1614054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uxograma: Processo 10"/>
          <p:cNvSpPr/>
          <p:nvPr/>
        </p:nvSpPr>
        <p:spPr>
          <a:xfrm>
            <a:off x="3256799" y="1614054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uxograma: Processo 11"/>
          <p:cNvSpPr/>
          <p:nvPr/>
        </p:nvSpPr>
        <p:spPr>
          <a:xfrm>
            <a:off x="6251136" y="1614054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Multiplicar 12"/>
          <p:cNvSpPr/>
          <p:nvPr/>
        </p:nvSpPr>
        <p:spPr>
          <a:xfrm>
            <a:off x="2666007" y="1347354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Multiplicar 13"/>
          <p:cNvSpPr/>
          <p:nvPr/>
        </p:nvSpPr>
        <p:spPr>
          <a:xfrm>
            <a:off x="5618510" y="1347354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luxograma: Processo 14"/>
          <p:cNvSpPr/>
          <p:nvPr/>
        </p:nvSpPr>
        <p:spPr>
          <a:xfrm>
            <a:off x="3320900" y="3394363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648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Conector em curva 4"/>
          <p:cNvCxnSpPr>
            <a:stCxn id="12" idx="3"/>
            <a:endCxn id="15" idx="3"/>
          </p:cNvCxnSpPr>
          <p:nvPr/>
        </p:nvCxnSpPr>
        <p:spPr>
          <a:xfrm flipH="1">
            <a:off x="5545549" y="2144297"/>
            <a:ext cx="2930236" cy="1780309"/>
          </a:xfrm>
          <a:prstGeom prst="curvedConnector3">
            <a:avLst>
              <a:gd name="adj1" fmla="val -3782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upo 15"/>
          <p:cNvGrpSpPr/>
          <p:nvPr/>
        </p:nvGrpSpPr>
        <p:grpSpPr>
          <a:xfrm>
            <a:off x="768927" y="3539836"/>
            <a:ext cx="2441319" cy="824345"/>
            <a:chOff x="768927" y="3539836"/>
            <a:chExt cx="2441319" cy="824345"/>
          </a:xfrm>
        </p:grpSpPr>
        <p:sp>
          <p:nvSpPr>
            <p:cNvPr id="4" name="Seta para a direita listrada 3"/>
            <p:cNvSpPr/>
            <p:nvPr/>
          </p:nvSpPr>
          <p:spPr>
            <a:xfrm>
              <a:off x="768927" y="3539836"/>
              <a:ext cx="2441319" cy="824345"/>
            </a:xfrm>
            <a:prstGeom prst="striped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955964" y="3662995"/>
              <a:ext cx="192392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RelaxedModerately"/>
                <a:lightRig rig="threePt" dir="t"/>
              </a:scene3d>
            </a:bodyPr>
            <a:lstStyle/>
            <a:p>
              <a:pPr algn="ctr"/>
              <a:r>
                <a:rPr lang="pt-B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Resultado</a:t>
              </a:r>
              <a:endParaRPr lang="pt-B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6"/>
          <a:srcRect t="1" b="91027"/>
          <a:stretch/>
        </p:blipFill>
        <p:spPr>
          <a:xfrm>
            <a:off x="339941" y="482237"/>
            <a:ext cx="8284514" cy="290585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796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5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2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b="17017"/>
          <a:stretch/>
        </p:blipFill>
        <p:spPr>
          <a:xfrm>
            <a:off x="307975" y="900906"/>
            <a:ext cx="8343900" cy="268742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852" y="2440246"/>
            <a:ext cx="471055" cy="571851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1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/>
          <a:srcRect b="16743"/>
          <a:stretch/>
        </p:blipFill>
        <p:spPr>
          <a:xfrm>
            <a:off x="350837" y="758031"/>
            <a:ext cx="8258175" cy="2934205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Terminação 2"/>
          <p:cNvSpPr/>
          <p:nvPr/>
        </p:nvSpPr>
        <p:spPr>
          <a:xfrm>
            <a:off x="1975135" y="889398"/>
            <a:ext cx="2154135" cy="415637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INÍCIO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luxograma: Dados 3"/>
          <p:cNvSpPr/>
          <p:nvPr/>
        </p:nvSpPr>
        <p:spPr>
          <a:xfrm>
            <a:off x="1975135" y="1698661"/>
            <a:ext cx="2154135" cy="824346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PERGUNTA</a:t>
            </a:r>
            <a:endParaRPr lang="pt-B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uxograma: Processo 4"/>
          <p:cNvSpPr/>
          <p:nvPr/>
        </p:nvSpPr>
        <p:spPr>
          <a:xfrm>
            <a:off x="622460" y="4117648"/>
            <a:ext cx="1482437" cy="62814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 x _ x _ ...</a:t>
            </a:r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uxograma: Decisão 5"/>
          <p:cNvSpPr/>
          <p:nvPr/>
        </p:nvSpPr>
        <p:spPr>
          <a:xfrm>
            <a:off x="1993442" y="2978978"/>
            <a:ext cx="2210787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RESOLVE COM</a:t>
            </a:r>
          </a:p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MULTIPLICAÇÃO SIMPLES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eta para baixo 8"/>
          <p:cNvSpPr/>
          <p:nvPr/>
        </p:nvSpPr>
        <p:spPr>
          <a:xfrm>
            <a:off x="2926337" y="1368120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2972970" y="2617264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880996" y="3463636"/>
            <a:ext cx="1074590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00545" y="3217415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1196609" y="3629891"/>
            <a:ext cx="67375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PFC</a:t>
            </a:r>
            <a:endParaRPr lang="pt-BR" sz="1000" dirty="0"/>
          </a:p>
        </p:txBody>
      </p:sp>
      <p:sp>
        <p:nvSpPr>
          <p:cNvPr id="19" name="Retângulo 18"/>
          <p:cNvSpPr/>
          <p:nvPr/>
        </p:nvSpPr>
        <p:spPr>
          <a:xfrm>
            <a:off x="4129270" y="3217414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Menos 15"/>
          <p:cNvSpPr/>
          <p:nvPr/>
        </p:nvSpPr>
        <p:spPr>
          <a:xfrm>
            <a:off x="4129270" y="3159864"/>
            <a:ext cx="949661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Decisão 20"/>
          <p:cNvSpPr/>
          <p:nvPr/>
        </p:nvSpPr>
        <p:spPr>
          <a:xfrm>
            <a:off x="5929826" y="1407379"/>
            <a:ext cx="2423649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ORDEM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Menos 22"/>
          <p:cNvSpPr/>
          <p:nvPr/>
        </p:nvSpPr>
        <p:spPr>
          <a:xfrm rot="16200000">
            <a:off x="3136496" y="1919122"/>
            <a:ext cx="3618882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dobrada 21"/>
          <p:cNvSpPr/>
          <p:nvPr/>
        </p:nvSpPr>
        <p:spPr>
          <a:xfrm rot="5400000">
            <a:off x="5791590" y="-89890"/>
            <a:ext cx="554380" cy="2417861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eta dobrada para cima 24"/>
          <p:cNvSpPr/>
          <p:nvPr/>
        </p:nvSpPr>
        <p:spPr>
          <a:xfrm rot="5112064">
            <a:off x="808663" y="1301894"/>
            <a:ext cx="1807034" cy="487304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6"/>
          <a:srcRect b="86128"/>
          <a:stretch/>
        </p:blipFill>
        <p:spPr>
          <a:xfrm>
            <a:off x="323367" y="343000"/>
            <a:ext cx="8321869" cy="488878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71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Processo 4"/>
          <p:cNvSpPr/>
          <p:nvPr/>
        </p:nvSpPr>
        <p:spPr>
          <a:xfrm>
            <a:off x="5849063" y="1899487"/>
            <a:ext cx="2057808" cy="110129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6" name="Fluxograma: Decisão 5"/>
          <p:cNvSpPr/>
          <p:nvPr/>
        </p:nvSpPr>
        <p:spPr>
          <a:xfrm>
            <a:off x="1308847" y="1864368"/>
            <a:ext cx="2282200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REPETIÇÃO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Seta para baixo 12"/>
          <p:cNvSpPr/>
          <p:nvPr/>
        </p:nvSpPr>
        <p:spPr>
          <a:xfrm>
            <a:off x="4159743" y="348689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2285999" y="1158352"/>
            <a:ext cx="764911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95870" y="912132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6989440" y="1383573"/>
            <a:ext cx="165667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COMBINAÇÃO</a:t>
            </a:r>
            <a:endParaRPr lang="pt-BR" sz="1000" dirty="0"/>
          </a:p>
        </p:txBody>
      </p:sp>
      <p:sp>
        <p:nvSpPr>
          <p:cNvPr id="21" name="Fluxograma: Decisão 20"/>
          <p:cNvSpPr/>
          <p:nvPr/>
        </p:nvSpPr>
        <p:spPr>
          <a:xfrm>
            <a:off x="3073782" y="673695"/>
            <a:ext cx="2423649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ORDEM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Seta dobrada para cima 16"/>
          <p:cNvSpPr/>
          <p:nvPr/>
        </p:nvSpPr>
        <p:spPr>
          <a:xfrm rot="10800000" flipH="1">
            <a:off x="5558528" y="1129772"/>
            <a:ext cx="1430912" cy="70217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690103" y="912132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644026" y="2000868"/>
            <a:ext cx="431582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 X K!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Conector reto 24"/>
          <p:cNvCxnSpPr/>
          <p:nvPr/>
        </p:nvCxnSpPr>
        <p:spPr>
          <a:xfrm>
            <a:off x="5987468" y="2405381"/>
            <a:ext cx="1737973" cy="9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Menos 25"/>
          <p:cNvSpPr/>
          <p:nvPr/>
        </p:nvSpPr>
        <p:spPr>
          <a:xfrm rot="16200000">
            <a:off x="5676697" y="3549618"/>
            <a:ext cx="2402541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o explicativo em forma de nuvem 26"/>
          <p:cNvSpPr/>
          <p:nvPr/>
        </p:nvSpPr>
        <p:spPr>
          <a:xfrm flipH="1">
            <a:off x="480510" y="1718067"/>
            <a:ext cx="165667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ARRANJO</a:t>
            </a:r>
            <a:endParaRPr lang="pt-BR" sz="1000" dirty="0"/>
          </a:p>
        </p:txBody>
      </p:sp>
      <p:sp>
        <p:nvSpPr>
          <p:cNvPr id="28" name="Fluxograma: Processo 27"/>
          <p:cNvSpPr/>
          <p:nvPr/>
        </p:nvSpPr>
        <p:spPr>
          <a:xfrm>
            <a:off x="384317" y="3328505"/>
            <a:ext cx="924530" cy="78743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Seta dobrada para cima 28"/>
          <p:cNvSpPr/>
          <p:nvPr/>
        </p:nvSpPr>
        <p:spPr>
          <a:xfrm rot="10800000">
            <a:off x="647901" y="2337613"/>
            <a:ext cx="660946" cy="89944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255868" y="2080907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255659" y="3477404"/>
            <a:ext cx="101179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813137" y="3320711"/>
            <a:ext cx="434770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endParaRPr lang="pt-BR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Seta dobrada para cima 33"/>
          <p:cNvSpPr/>
          <p:nvPr/>
        </p:nvSpPr>
        <p:spPr>
          <a:xfrm rot="10800000" flipH="1">
            <a:off x="3633493" y="2337613"/>
            <a:ext cx="1010533" cy="70217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3765068" y="2119973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" name="Texto explicativo em forma de nuvem 35"/>
          <p:cNvSpPr/>
          <p:nvPr/>
        </p:nvSpPr>
        <p:spPr>
          <a:xfrm flipV="1">
            <a:off x="379554" y="4215805"/>
            <a:ext cx="1987147" cy="36136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dirty="0"/>
          </a:p>
        </p:txBody>
      </p:sp>
      <p:sp>
        <p:nvSpPr>
          <p:cNvPr id="2" name="Retângulo 1"/>
          <p:cNvSpPr/>
          <p:nvPr/>
        </p:nvSpPr>
        <p:spPr>
          <a:xfrm>
            <a:off x="460411" y="4272634"/>
            <a:ext cx="190629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ARRANJO COM REPETIÇÃO</a:t>
            </a:r>
            <a:endPara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uxograma: Decisão 36"/>
          <p:cNvSpPr/>
          <p:nvPr/>
        </p:nvSpPr>
        <p:spPr>
          <a:xfrm>
            <a:off x="3370729" y="3111966"/>
            <a:ext cx="2208726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= K</a:t>
            </a:r>
            <a:endParaRPr lang="pt-B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6"/>
          <a:srcRect b="86128"/>
          <a:stretch/>
        </p:blipFill>
        <p:spPr>
          <a:xfrm>
            <a:off x="324245" y="334494"/>
            <a:ext cx="8321869" cy="369714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/>
          <a:srcRect b="86128"/>
          <a:stretch/>
        </p:blipFill>
        <p:spPr>
          <a:xfrm>
            <a:off x="324244" y="266878"/>
            <a:ext cx="8321869" cy="488878"/>
          </a:xfrm>
          <a:prstGeom prst="rect">
            <a:avLst/>
          </a:prstGeom>
        </p:spPr>
      </p:pic>
      <p:pic>
        <p:nvPicPr>
          <p:cNvPr id="4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562" y="-5386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43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Fluxograma: Processo 14"/>
          <p:cNvSpPr/>
          <p:nvPr/>
        </p:nvSpPr>
        <p:spPr>
          <a:xfrm>
            <a:off x="5438245" y="3734008"/>
            <a:ext cx="1507760" cy="78338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56</a:t>
            </a:r>
            <a:endParaRPr lang="pt-BR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391699" y="2424394"/>
            <a:ext cx="2219883" cy="838351"/>
            <a:chOff x="768927" y="3539836"/>
            <a:chExt cx="2441319" cy="824345"/>
          </a:xfrm>
        </p:grpSpPr>
        <p:sp>
          <p:nvSpPr>
            <p:cNvPr id="4" name="Seta para a direita listrada 3"/>
            <p:cNvSpPr/>
            <p:nvPr/>
          </p:nvSpPr>
          <p:spPr>
            <a:xfrm>
              <a:off x="768927" y="3539836"/>
              <a:ext cx="2441319" cy="824345"/>
            </a:xfrm>
            <a:prstGeom prst="striped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976258" y="3698802"/>
              <a:ext cx="192392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RelaxedModerately"/>
                <a:lightRig rig="threePt" dir="t"/>
              </a:scene3d>
            </a:bodyPr>
            <a:lstStyle/>
            <a:p>
              <a:pPr algn="ctr"/>
              <a:r>
                <a:rPr lang="pt-B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Resultado</a:t>
              </a:r>
              <a:endParaRPr lang="pt-B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sp>
        <p:nvSpPr>
          <p:cNvPr id="17" name="Fluxograma: Processo 16"/>
          <p:cNvSpPr/>
          <p:nvPr/>
        </p:nvSpPr>
        <p:spPr>
          <a:xfrm>
            <a:off x="391699" y="1043000"/>
            <a:ext cx="2057808" cy="1101297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19" name="Retângulo 18"/>
          <p:cNvSpPr/>
          <p:nvPr/>
        </p:nvSpPr>
        <p:spPr>
          <a:xfrm>
            <a:off x="-813338" y="1144381"/>
            <a:ext cx="431582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N! </a:t>
            </a: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(N-K)! </a:t>
            </a:r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</a:t>
            </a:r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Conector reto 19"/>
          <p:cNvCxnSpPr/>
          <p:nvPr/>
        </p:nvCxnSpPr>
        <p:spPr>
          <a:xfrm>
            <a:off x="530104" y="1548894"/>
            <a:ext cx="1737973" cy="9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/>
          <a:srcRect b="86128"/>
          <a:stretch/>
        </p:blipFill>
        <p:spPr>
          <a:xfrm>
            <a:off x="323367" y="400090"/>
            <a:ext cx="8321869" cy="488878"/>
          </a:xfrm>
          <a:prstGeom prst="rect">
            <a:avLst/>
          </a:prstGeom>
        </p:spPr>
      </p:pic>
      <p:sp>
        <p:nvSpPr>
          <p:cNvPr id="22" name="Texto explicativo em forma de nuvem 21"/>
          <p:cNvSpPr/>
          <p:nvPr/>
        </p:nvSpPr>
        <p:spPr>
          <a:xfrm>
            <a:off x="2492563" y="938112"/>
            <a:ext cx="165667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COMBINAÇÃO</a:t>
            </a:r>
            <a:endParaRPr lang="pt-BR" sz="1000" dirty="0"/>
          </a:p>
        </p:txBody>
      </p:sp>
      <p:sp>
        <p:nvSpPr>
          <p:cNvPr id="25" name="Seta para a direita listrada 24"/>
          <p:cNvSpPr/>
          <p:nvPr/>
        </p:nvSpPr>
        <p:spPr>
          <a:xfrm>
            <a:off x="4192293" y="1114704"/>
            <a:ext cx="760707" cy="477040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luxograma: Processo 26"/>
          <p:cNvSpPr/>
          <p:nvPr/>
        </p:nvSpPr>
        <p:spPr>
          <a:xfrm>
            <a:off x="5006714" y="1090047"/>
            <a:ext cx="904563" cy="56393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N=8</a:t>
            </a:r>
            <a:endParaRPr lang="pt-B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Seta para a direita listrada 27"/>
          <p:cNvSpPr/>
          <p:nvPr/>
        </p:nvSpPr>
        <p:spPr>
          <a:xfrm>
            <a:off x="6148802" y="1124041"/>
            <a:ext cx="760707" cy="477040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Processo 28"/>
          <p:cNvSpPr/>
          <p:nvPr/>
        </p:nvSpPr>
        <p:spPr>
          <a:xfrm>
            <a:off x="6963223" y="1099384"/>
            <a:ext cx="904563" cy="56393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K=3</a:t>
            </a:r>
            <a:endParaRPr lang="pt-B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uxograma: Processo 32"/>
          <p:cNvSpPr/>
          <p:nvPr/>
        </p:nvSpPr>
        <p:spPr>
          <a:xfrm>
            <a:off x="2654343" y="2273569"/>
            <a:ext cx="1876378" cy="113114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34" name="Retângulo 33"/>
          <p:cNvSpPr/>
          <p:nvPr/>
        </p:nvSpPr>
        <p:spPr>
          <a:xfrm>
            <a:off x="1449306" y="2404800"/>
            <a:ext cx="431582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8! </a:t>
            </a:r>
            <a:endParaRPr lang="pt-B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(8-3)! * 3!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Conector reto 34"/>
          <p:cNvCxnSpPr/>
          <p:nvPr/>
        </p:nvCxnSpPr>
        <p:spPr>
          <a:xfrm>
            <a:off x="2792748" y="2809313"/>
            <a:ext cx="1561781" cy="7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Seta para a direita listrada 36"/>
          <p:cNvSpPr/>
          <p:nvPr/>
        </p:nvSpPr>
        <p:spPr>
          <a:xfrm>
            <a:off x="4597327" y="2645669"/>
            <a:ext cx="355673" cy="436067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luxograma: Processo 38"/>
          <p:cNvSpPr/>
          <p:nvPr/>
        </p:nvSpPr>
        <p:spPr>
          <a:xfrm>
            <a:off x="5006714" y="2286994"/>
            <a:ext cx="2592504" cy="113114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40" name="Retângulo 39"/>
          <p:cNvSpPr/>
          <p:nvPr/>
        </p:nvSpPr>
        <p:spPr>
          <a:xfrm>
            <a:off x="3816619" y="2418225"/>
            <a:ext cx="430088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8*7*6*5*4*3*2*1 </a:t>
            </a:r>
            <a:endParaRPr lang="pt-B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5! * 3!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Conector reto 40"/>
          <p:cNvCxnSpPr/>
          <p:nvPr/>
        </p:nvCxnSpPr>
        <p:spPr>
          <a:xfrm flipV="1">
            <a:off x="5105400" y="2809313"/>
            <a:ext cx="2355273" cy="7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Seta para a direita listrada 46"/>
          <p:cNvSpPr/>
          <p:nvPr/>
        </p:nvSpPr>
        <p:spPr>
          <a:xfrm>
            <a:off x="7719538" y="2625535"/>
            <a:ext cx="355673" cy="436067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Fluxograma: Processo 47"/>
          <p:cNvSpPr/>
          <p:nvPr/>
        </p:nvSpPr>
        <p:spPr>
          <a:xfrm>
            <a:off x="378598" y="3589958"/>
            <a:ext cx="1803493" cy="113114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49" name="Retângulo 48"/>
          <p:cNvSpPr/>
          <p:nvPr/>
        </p:nvSpPr>
        <p:spPr>
          <a:xfrm>
            <a:off x="-957998" y="3717674"/>
            <a:ext cx="431582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40320 </a:t>
            </a:r>
            <a:endParaRPr lang="pt-B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 * 6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0" name="Conector reto 49"/>
          <p:cNvCxnSpPr/>
          <p:nvPr/>
        </p:nvCxnSpPr>
        <p:spPr>
          <a:xfrm>
            <a:off x="517003" y="4125702"/>
            <a:ext cx="1561781" cy="7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Seta para a direita listrada 50"/>
          <p:cNvSpPr/>
          <p:nvPr/>
        </p:nvSpPr>
        <p:spPr>
          <a:xfrm>
            <a:off x="2288652" y="3921924"/>
            <a:ext cx="355673" cy="436067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luxograma: Processo 51"/>
          <p:cNvSpPr/>
          <p:nvPr/>
        </p:nvSpPr>
        <p:spPr>
          <a:xfrm>
            <a:off x="2727228" y="3598597"/>
            <a:ext cx="1803493" cy="113114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53" name="Retângulo 52"/>
          <p:cNvSpPr/>
          <p:nvPr/>
        </p:nvSpPr>
        <p:spPr>
          <a:xfrm>
            <a:off x="1390632" y="3726313"/>
            <a:ext cx="431582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40320 </a:t>
            </a:r>
            <a:endParaRPr lang="pt-B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720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4" name="Conector reto 53"/>
          <p:cNvCxnSpPr/>
          <p:nvPr/>
        </p:nvCxnSpPr>
        <p:spPr>
          <a:xfrm>
            <a:off x="2865633" y="4134341"/>
            <a:ext cx="1561781" cy="7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Seta para a direita listrada 54"/>
          <p:cNvSpPr/>
          <p:nvPr/>
        </p:nvSpPr>
        <p:spPr>
          <a:xfrm>
            <a:off x="4649337" y="3934517"/>
            <a:ext cx="355673" cy="436067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em curva 4"/>
          <p:cNvCxnSpPr/>
          <p:nvPr/>
        </p:nvCxnSpPr>
        <p:spPr>
          <a:xfrm>
            <a:off x="4059382" y="3644818"/>
            <a:ext cx="2966187" cy="261722"/>
          </a:xfrm>
          <a:prstGeom prst="curvedConnector3">
            <a:avLst>
              <a:gd name="adj1" fmla="val 13968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0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41" y="-5349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3019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/>
          <a:srcRect b="16349"/>
          <a:stretch/>
        </p:blipFill>
        <p:spPr>
          <a:xfrm>
            <a:off x="350837" y="758031"/>
            <a:ext cx="8258175" cy="29480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804" y="2401956"/>
            <a:ext cx="585637" cy="710951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9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b="17349"/>
          <a:stretch/>
        </p:blipFill>
        <p:spPr>
          <a:xfrm>
            <a:off x="274637" y="905668"/>
            <a:ext cx="8410575" cy="2668805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6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Terminação 2"/>
          <p:cNvSpPr/>
          <p:nvPr/>
        </p:nvSpPr>
        <p:spPr>
          <a:xfrm>
            <a:off x="1975135" y="889398"/>
            <a:ext cx="2154135" cy="415637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INÍCIO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luxograma: Dados 3"/>
          <p:cNvSpPr/>
          <p:nvPr/>
        </p:nvSpPr>
        <p:spPr>
          <a:xfrm>
            <a:off x="1975135" y="1698661"/>
            <a:ext cx="2154135" cy="824346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PERGUNTA</a:t>
            </a:r>
            <a:endParaRPr lang="pt-B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uxograma: Processo 4"/>
          <p:cNvSpPr/>
          <p:nvPr/>
        </p:nvSpPr>
        <p:spPr>
          <a:xfrm>
            <a:off x="622460" y="4117648"/>
            <a:ext cx="1482437" cy="62814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 x _ x _ ...</a:t>
            </a:r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uxograma: Decisão 5"/>
          <p:cNvSpPr/>
          <p:nvPr/>
        </p:nvSpPr>
        <p:spPr>
          <a:xfrm>
            <a:off x="1993442" y="2978978"/>
            <a:ext cx="2210787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RESOLVE COM</a:t>
            </a:r>
          </a:p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MULTIPLICAÇÃO SIMPLES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eta para baixo 8"/>
          <p:cNvSpPr/>
          <p:nvPr/>
        </p:nvSpPr>
        <p:spPr>
          <a:xfrm>
            <a:off x="2926337" y="1368120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2972970" y="2617264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880996" y="3463636"/>
            <a:ext cx="1074590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00545" y="3217415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1196609" y="3629891"/>
            <a:ext cx="67375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PFC</a:t>
            </a:r>
            <a:endParaRPr lang="pt-BR" sz="1000" dirty="0"/>
          </a:p>
        </p:txBody>
      </p:sp>
      <p:sp>
        <p:nvSpPr>
          <p:cNvPr id="19" name="Retângulo 18"/>
          <p:cNvSpPr/>
          <p:nvPr/>
        </p:nvSpPr>
        <p:spPr>
          <a:xfrm>
            <a:off x="4129270" y="3217414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Menos 15"/>
          <p:cNvSpPr/>
          <p:nvPr/>
        </p:nvSpPr>
        <p:spPr>
          <a:xfrm>
            <a:off x="4129270" y="3159864"/>
            <a:ext cx="949661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Decisão 20"/>
          <p:cNvSpPr/>
          <p:nvPr/>
        </p:nvSpPr>
        <p:spPr>
          <a:xfrm>
            <a:off x="5929826" y="1407379"/>
            <a:ext cx="2423649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ORDEM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Menos 22"/>
          <p:cNvSpPr/>
          <p:nvPr/>
        </p:nvSpPr>
        <p:spPr>
          <a:xfrm rot="16200000">
            <a:off x="3136496" y="1919122"/>
            <a:ext cx="3618882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dobrada 21"/>
          <p:cNvSpPr/>
          <p:nvPr/>
        </p:nvSpPr>
        <p:spPr>
          <a:xfrm rot="5400000">
            <a:off x="5791590" y="-89890"/>
            <a:ext cx="554380" cy="2417861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eta dobrada para cima 24"/>
          <p:cNvSpPr/>
          <p:nvPr/>
        </p:nvSpPr>
        <p:spPr>
          <a:xfrm rot="5112064">
            <a:off x="808663" y="1301894"/>
            <a:ext cx="1807034" cy="487304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/>
          <a:srcRect b="92221"/>
          <a:stretch/>
        </p:blipFill>
        <p:spPr>
          <a:xfrm>
            <a:off x="316129" y="384250"/>
            <a:ext cx="8329107" cy="251187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447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7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Fluxograma: Processo 9"/>
          <p:cNvSpPr/>
          <p:nvPr/>
        </p:nvSpPr>
        <p:spPr>
          <a:xfrm>
            <a:off x="1051971" y="1614054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uxograma: Processo 11"/>
          <p:cNvSpPr/>
          <p:nvPr/>
        </p:nvSpPr>
        <p:spPr>
          <a:xfrm>
            <a:off x="4768700" y="1614054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Multiplicar 12"/>
          <p:cNvSpPr/>
          <p:nvPr/>
        </p:nvSpPr>
        <p:spPr>
          <a:xfrm>
            <a:off x="3784530" y="1359387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luxograma: Processo 14"/>
          <p:cNvSpPr/>
          <p:nvPr/>
        </p:nvSpPr>
        <p:spPr>
          <a:xfrm>
            <a:off x="3320900" y="3394363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240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Conector em curva 4"/>
          <p:cNvCxnSpPr>
            <a:stCxn id="12" idx="3"/>
            <a:endCxn id="15" idx="3"/>
          </p:cNvCxnSpPr>
          <p:nvPr/>
        </p:nvCxnSpPr>
        <p:spPr>
          <a:xfrm flipH="1">
            <a:off x="5545549" y="2144297"/>
            <a:ext cx="1447800" cy="1780309"/>
          </a:xfrm>
          <a:prstGeom prst="curvedConnector3">
            <a:avLst>
              <a:gd name="adj1" fmla="val -15789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upo 15"/>
          <p:cNvGrpSpPr/>
          <p:nvPr/>
        </p:nvGrpSpPr>
        <p:grpSpPr>
          <a:xfrm>
            <a:off x="768927" y="3539836"/>
            <a:ext cx="2441319" cy="824345"/>
            <a:chOff x="768927" y="3539836"/>
            <a:chExt cx="2441319" cy="824345"/>
          </a:xfrm>
        </p:grpSpPr>
        <p:sp>
          <p:nvSpPr>
            <p:cNvPr id="4" name="Seta para a direita listrada 3"/>
            <p:cNvSpPr/>
            <p:nvPr/>
          </p:nvSpPr>
          <p:spPr>
            <a:xfrm>
              <a:off x="768927" y="3539836"/>
              <a:ext cx="2441319" cy="824345"/>
            </a:xfrm>
            <a:prstGeom prst="striped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955964" y="3662995"/>
              <a:ext cx="192392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RelaxedModerately"/>
                <a:lightRig rig="threePt" dir="t"/>
              </a:scene3d>
            </a:bodyPr>
            <a:lstStyle/>
            <a:p>
              <a:pPr algn="ctr"/>
              <a:r>
                <a:rPr lang="pt-B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Resultado</a:t>
              </a:r>
              <a:endParaRPr lang="pt-B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6"/>
          <a:srcRect b="92221"/>
          <a:stretch/>
        </p:blipFill>
        <p:spPr>
          <a:xfrm>
            <a:off x="316129" y="384250"/>
            <a:ext cx="8329107" cy="251187"/>
          </a:xfrm>
          <a:prstGeom prst="rect">
            <a:avLst/>
          </a:prstGeom>
        </p:spPr>
      </p:pic>
      <p:pic>
        <p:nvPicPr>
          <p:cNvPr id="7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5833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9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b="18402"/>
          <a:stretch/>
        </p:blipFill>
        <p:spPr>
          <a:xfrm>
            <a:off x="298450" y="862806"/>
            <a:ext cx="8362950" cy="2704739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b="16061"/>
          <a:stretch/>
        </p:blipFill>
        <p:spPr>
          <a:xfrm>
            <a:off x="274637" y="905669"/>
            <a:ext cx="8410575" cy="271036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870" y="2409320"/>
            <a:ext cx="471055" cy="571851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955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3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/>
          <a:srcRect b="15748"/>
          <a:stretch/>
        </p:blipFill>
        <p:spPr>
          <a:xfrm>
            <a:off x="541337" y="748506"/>
            <a:ext cx="7877175" cy="2985294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74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Terminação 2"/>
          <p:cNvSpPr/>
          <p:nvPr/>
        </p:nvSpPr>
        <p:spPr>
          <a:xfrm>
            <a:off x="1975135" y="889398"/>
            <a:ext cx="2154135" cy="415637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INÍCIO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luxograma: Dados 3"/>
          <p:cNvSpPr/>
          <p:nvPr/>
        </p:nvSpPr>
        <p:spPr>
          <a:xfrm>
            <a:off x="1975135" y="1698661"/>
            <a:ext cx="2154135" cy="824346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PERGUNTA</a:t>
            </a:r>
            <a:endParaRPr lang="pt-B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uxograma: Processo 4"/>
          <p:cNvSpPr/>
          <p:nvPr/>
        </p:nvSpPr>
        <p:spPr>
          <a:xfrm>
            <a:off x="622460" y="4117648"/>
            <a:ext cx="1482437" cy="62814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 x _ x _ ...</a:t>
            </a:r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uxograma: Decisão 5"/>
          <p:cNvSpPr/>
          <p:nvPr/>
        </p:nvSpPr>
        <p:spPr>
          <a:xfrm>
            <a:off x="1993442" y="2978978"/>
            <a:ext cx="2210787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RESOLVE COM</a:t>
            </a:r>
          </a:p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MULTIPLICAÇÃO SIMPLES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eta para baixo 8"/>
          <p:cNvSpPr/>
          <p:nvPr/>
        </p:nvSpPr>
        <p:spPr>
          <a:xfrm>
            <a:off x="2926337" y="1368120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2972970" y="2617264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880996" y="3463636"/>
            <a:ext cx="1074590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00545" y="3217415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1196609" y="3629891"/>
            <a:ext cx="67375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PFC</a:t>
            </a:r>
            <a:endParaRPr lang="pt-BR" sz="1000" dirty="0"/>
          </a:p>
        </p:txBody>
      </p:sp>
      <p:sp>
        <p:nvSpPr>
          <p:cNvPr id="19" name="Retângulo 18"/>
          <p:cNvSpPr/>
          <p:nvPr/>
        </p:nvSpPr>
        <p:spPr>
          <a:xfrm>
            <a:off x="4129270" y="3217414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Menos 15"/>
          <p:cNvSpPr/>
          <p:nvPr/>
        </p:nvSpPr>
        <p:spPr>
          <a:xfrm>
            <a:off x="4129270" y="3159864"/>
            <a:ext cx="949661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Decisão 20"/>
          <p:cNvSpPr/>
          <p:nvPr/>
        </p:nvSpPr>
        <p:spPr>
          <a:xfrm>
            <a:off x="5929826" y="1407379"/>
            <a:ext cx="2423649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ORDEM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Menos 22"/>
          <p:cNvSpPr/>
          <p:nvPr/>
        </p:nvSpPr>
        <p:spPr>
          <a:xfrm rot="16200000">
            <a:off x="3136496" y="1919122"/>
            <a:ext cx="3618882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dobrada 21"/>
          <p:cNvSpPr/>
          <p:nvPr/>
        </p:nvSpPr>
        <p:spPr>
          <a:xfrm rot="5400000">
            <a:off x="5791590" y="-89890"/>
            <a:ext cx="554380" cy="2417861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eta dobrada para cima 24"/>
          <p:cNvSpPr/>
          <p:nvPr/>
        </p:nvSpPr>
        <p:spPr>
          <a:xfrm rot="5112064">
            <a:off x="808663" y="1301894"/>
            <a:ext cx="1807034" cy="487304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6"/>
          <a:srcRect b="85934"/>
          <a:stretch/>
        </p:blipFill>
        <p:spPr>
          <a:xfrm>
            <a:off x="326591" y="337847"/>
            <a:ext cx="8325573" cy="464005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5113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5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Fluxograma: Processo 9"/>
          <p:cNvSpPr/>
          <p:nvPr/>
        </p:nvSpPr>
        <p:spPr>
          <a:xfrm>
            <a:off x="1051971" y="1614054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uxograma: Processo 11"/>
          <p:cNvSpPr/>
          <p:nvPr/>
        </p:nvSpPr>
        <p:spPr>
          <a:xfrm>
            <a:off x="4768700" y="1614054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Multiplicar 12"/>
          <p:cNvSpPr/>
          <p:nvPr/>
        </p:nvSpPr>
        <p:spPr>
          <a:xfrm>
            <a:off x="3784530" y="1359387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luxograma: Processo 14"/>
          <p:cNvSpPr/>
          <p:nvPr/>
        </p:nvSpPr>
        <p:spPr>
          <a:xfrm>
            <a:off x="3320900" y="3394363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Conector em curva 4"/>
          <p:cNvCxnSpPr>
            <a:stCxn id="12" idx="3"/>
            <a:endCxn id="15" idx="3"/>
          </p:cNvCxnSpPr>
          <p:nvPr/>
        </p:nvCxnSpPr>
        <p:spPr>
          <a:xfrm flipH="1">
            <a:off x="5545549" y="2144297"/>
            <a:ext cx="1447800" cy="1780309"/>
          </a:xfrm>
          <a:prstGeom prst="curvedConnector3">
            <a:avLst>
              <a:gd name="adj1" fmla="val -15789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upo 15"/>
          <p:cNvGrpSpPr/>
          <p:nvPr/>
        </p:nvGrpSpPr>
        <p:grpSpPr>
          <a:xfrm>
            <a:off x="768927" y="3539836"/>
            <a:ext cx="2441319" cy="824345"/>
            <a:chOff x="768927" y="3539836"/>
            <a:chExt cx="2441319" cy="824345"/>
          </a:xfrm>
        </p:grpSpPr>
        <p:sp>
          <p:nvSpPr>
            <p:cNvPr id="4" name="Seta para a direita listrada 3"/>
            <p:cNvSpPr/>
            <p:nvPr/>
          </p:nvSpPr>
          <p:spPr>
            <a:xfrm>
              <a:off x="768927" y="3539836"/>
              <a:ext cx="2441319" cy="824345"/>
            </a:xfrm>
            <a:prstGeom prst="striped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955964" y="3662995"/>
              <a:ext cx="192392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RelaxedModerately"/>
                <a:lightRig rig="threePt" dir="t"/>
              </a:scene3d>
            </a:bodyPr>
            <a:lstStyle/>
            <a:p>
              <a:pPr algn="ctr"/>
              <a:r>
                <a:rPr lang="pt-B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Resultado</a:t>
              </a:r>
              <a:endParaRPr lang="pt-B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/>
          <a:srcRect b="85934"/>
          <a:stretch/>
        </p:blipFill>
        <p:spPr>
          <a:xfrm>
            <a:off x="326591" y="337847"/>
            <a:ext cx="8325573" cy="491297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88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3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  <p:sndAc>
          <p:stSnd>
            <p:snd r:embed="rId5" name="bomb.wav"/>
          </p:stSnd>
        </p:sndAc>
      </p:transition>
    </mc:Choice>
    <mc:Fallback>
      <p:transition spd="slow"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/>
          <a:srcRect b="15553"/>
          <a:stretch/>
        </p:blipFill>
        <p:spPr>
          <a:xfrm>
            <a:off x="541337" y="748506"/>
            <a:ext cx="7877175" cy="29922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415" y="1391011"/>
            <a:ext cx="471055" cy="571851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974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 descr="Imagem relacionad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807" y="194518"/>
            <a:ext cx="8366236" cy="46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/>
          <p:nvPr/>
        </p:nvSpPr>
        <p:spPr>
          <a:xfrm>
            <a:off x="1252152" y="1919414"/>
            <a:ext cx="12851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1206844" y="1750538"/>
            <a:ext cx="128510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/>
          </a:p>
        </p:txBody>
      </p:sp>
      <p:pic>
        <p:nvPicPr>
          <p:cNvPr id="343" name="Google Shape;34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807" y="194519"/>
            <a:ext cx="8373706" cy="4603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/>
          <p:nvPr/>
        </p:nvSpPr>
        <p:spPr>
          <a:xfrm>
            <a:off x="3088918" y="1940950"/>
            <a:ext cx="2597727" cy="156966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FIM</a:t>
            </a:r>
            <a:endParaRPr sz="9600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63411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Terminação 2"/>
          <p:cNvSpPr/>
          <p:nvPr/>
        </p:nvSpPr>
        <p:spPr>
          <a:xfrm>
            <a:off x="1975135" y="889398"/>
            <a:ext cx="2154135" cy="415637"/>
          </a:xfrm>
          <a:prstGeom prst="flowChartTermina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INÍCIO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luxograma: Dados 3"/>
          <p:cNvSpPr/>
          <p:nvPr/>
        </p:nvSpPr>
        <p:spPr>
          <a:xfrm>
            <a:off x="1975135" y="1698661"/>
            <a:ext cx="2154135" cy="824346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PERGUNTA</a:t>
            </a:r>
            <a:endParaRPr lang="pt-B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uxograma: Processo 4"/>
          <p:cNvSpPr/>
          <p:nvPr/>
        </p:nvSpPr>
        <p:spPr>
          <a:xfrm>
            <a:off x="622460" y="4117648"/>
            <a:ext cx="1482437" cy="62814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 x _ x _ ...</a:t>
            </a:r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uxograma: Decisão 5"/>
          <p:cNvSpPr/>
          <p:nvPr/>
        </p:nvSpPr>
        <p:spPr>
          <a:xfrm>
            <a:off x="1993442" y="2978978"/>
            <a:ext cx="2210787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RESOLVE COM</a:t>
            </a:r>
          </a:p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MULTIPLICAÇÃO SIMPLES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eta para baixo 8"/>
          <p:cNvSpPr/>
          <p:nvPr/>
        </p:nvSpPr>
        <p:spPr>
          <a:xfrm>
            <a:off x="2926337" y="1368120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/>
          <p:cNvSpPr/>
          <p:nvPr/>
        </p:nvSpPr>
        <p:spPr>
          <a:xfrm>
            <a:off x="2972970" y="2617264"/>
            <a:ext cx="251729" cy="2674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dobrada para cima 9"/>
          <p:cNvSpPr/>
          <p:nvPr/>
        </p:nvSpPr>
        <p:spPr>
          <a:xfrm rot="10800000">
            <a:off x="880996" y="3463636"/>
            <a:ext cx="1074590" cy="61663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00545" y="3217415"/>
            <a:ext cx="115768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Sim(verdadeiro)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1196609" y="3629891"/>
            <a:ext cx="673754" cy="36284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PFC</a:t>
            </a:r>
            <a:endParaRPr lang="pt-BR" sz="1000" dirty="0"/>
          </a:p>
        </p:txBody>
      </p:sp>
      <p:sp>
        <p:nvSpPr>
          <p:cNvPr id="19" name="Retângulo 18"/>
          <p:cNvSpPr/>
          <p:nvPr/>
        </p:nvSpPr>
        <p:spPr>
          <a:xfrm>
            <a:off x="4129270" y="3217414"/>
            <a:ext cx="81144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Não(falso)</a:t>
            </a:r>
            <a:endParaRPr lang="pt-BR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Menos 15"/>
          <p:cNvSpPr/>
          <p:nvPr/>
        </p:nvSpPr>
        <p:spPr>
          <a:xfrm>
            <a:off x="4129270" y="3159864"/>
            <a:ext cx="949661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Decisão 20"/>
          <p:cNvSpPr/>
          <p:nvPr/>
        </p:nvSpPr>
        <p:spPr>
          <a:xfrm>
            <a:off x="5929826" y="1407379"/>
            <a:ext cx="2423649" cy="1101297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ORDEM IMPORTA?</a:t>
            </a:r>
            <a:endParaRPr lang="pt-B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Menos 22"/>
          <p:cNvSpPr/>
          <p:nvPr/>
        </p:nvSpPr>
        <p:spPr>
          <a:xfrm rot="16200000">
            <a:off x="3136496" y="1919122"/>
            <a:ext cx="3618882" cy="73591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dobrada 21"/>
          <p:cNvSpPr/>
          <p:nvPr/>
        </p:nvSpPr>
        <p:spPr>
          <a:xfrm rot="5400000">
            <a:off x="5791590" y="-89890"/>
            <a:ext cx="554380" cy="2417861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6"/>
          <a:srcRect b="91547"/>
          <a:stretch/>
        </p:blipFill>
        <p:spPr>
          <a:xfrm>
            <a:off x="305306" y="373512"/>
            <a:ext cx="8305294" cy="280194"/>
          </a:xfrm>
          <a:prstGeom prst="rect">
            <a:avLst/>
          </a:prstGeom>
        </p:spPr>
      </p:pic>
      <p:sp>
        <p:nvSpPr>
          <p:cNvPr id="25" name="Seta dobrada para cima 24"/>
          <p:cNvSpPr/>
          <p:nvPr/>
        </p:nvSpPr>
        <p:spPr>
          <a:xfrm rot="5112064">
            <a:off x="808663" y="1301894"/>
            <a:ext cx="1807034" cy="487304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24" y="-6006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b="91547"/>
          <a:stretch/>
        </p:blipFill>
        <p:spPr>
          <a:xfrm>
            <a:off x="339942" y="530298"/>
            <a:ext cx="8312222" cy="280194"/>
          </a:xfrm>
          <a:prstGeom prst="rect">
            <a:avLst/>
          </a:prstGeom>
        </p:spPr>
      </p:pic>
      <p:sp>
        <p:nvSpPr>
          <p:cNvPr id="6" name="Fluxograma: Processo 5"/>
          <p:cNvSpPr/>
          <p:nvPr/>
        </p:nvSpPr>
        <p:spPr>
          <a:xfrm>
            <a:off x="501729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uxograma: Processo 6"/>
          <p:cNvSpPr/>
          <p:nvPr/>
        </p:nvSpPr>
        <p:spPr>
          <a:xfrm>
            <a:off x="3312217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Fluxograma: Processo 7"/>
          <p:cNvSpPr/>
          <p:nvPr/>
        </p:nvSpPr>
        <p:spPr>
          <a:xfrm>
            <a:off x="6306554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260" y="-561580"/>
            <a:ext cx="487363" cy="487363"/>
          </a:xfrm>
          <a:prstGeom prst="rect">
            <a:avLst/>
          </a:prstGeom>
        </p:spPr>
      </p:pic>
      <p:sp>
        <p:nvSpPr>
          <p:cNvPr id="9" name="Multiplicar 8"/>
          <p:cNvSpPr/>
          <p:nvPr/>
        </p:nvSpPr>
        <p:spPr>
          <a:xfrm>
            <a:off x="2721425" y="1991590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Multiplicar 10"/>
          <p:cNvSpPr/>
          <p:nvPr/>
        </p:nvSpPr>
        <p:spPr>
          <a:xfrm>
            <a:off x="5673928" y="1991590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b="91547"/>
          <a:stretch/>
        </p:blipFill>
        <p:spPr>
          <a:xfrm>
            <a:off x="339942" y="530298"/>
            <a:ext cx="8312222" cy="280194"/>
          </a:xfrm>
          <a:prstGeom prst="rect">
            <a:avLst/>
          </a:prstGeom>
        </p:spPr>
      </p:pic>
      <p:pic>
        <p:nvPicPr>
          <p:cNvPr id="2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86" y="-601663"/>
            <a:ext cx="487363" cy="487363"/>
          </a:xfrm>
          <a:prstGeom prst="rect">
            <a:avLst/>
          </a:prstGeom>
        </p:spPr>
      </p:pic>
      <p:sp>
        <p:nvSpPr>
          <p:cNvPr id="9" name="Seta para a direita listrada 8"/>
          <p:cNvSpPr/>
          <p:nvPr/>
        </p:nvSpPr>
        <p:spPr>
          <a:xfrm rot="18114757">
            <a:off x="907033" y="3436753"/>
            <a:ext cx="907472" cy="692727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501729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uxograma: Processo 10"/>
          <p:cNvSpPr/>
          <p:nvPr/>
        </p:nvSpPr>
        <p:spPr>
          <a:xfrm>
            <a:off x="3312217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uxograma: Processo 11"/>
          <p:cNvSpPr/>
          <p:nvPr/>
        </p:nvSpPr>
        <p:spPr>
          <a:xfrm>
            <a:off x="6306554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Multiplicar 12"/>
          <p:cNvSpPr/>
          <p:nvPr/>
        </p:nvSpPr>
        <p:spPr>
          <a:xfrm>
            <a:off x="2721425" y="1991590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Multiplicar 13"/>
          <p:cNvSpPr/>
          <p:nvPr/>
        </p:nvSpPr>
        <p:spPr>
          <a:xfrm>
            <a:off x="5673928" y="1991590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66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b="91547"/>
          <a:stretch/>
        </p:blipFill>
        <p:spPr>
          <a:xfrm>
            <a:off x="339942" y="530298"/>
            <a:ext cx="8312222" cy="280194"/>
          </a:xfrm>
          <a:prstGeom prst="rect">
            <a:avLst/>
          </a:prstGeom>
        </p:spPr>
      </p:pic>
      <p:sp>
        <p:nvSpPr>
          <p:cNvPr id="4" name="Seta para a direita listrada 3"/>
          <p:cNvSpPr/>
          <p:nvPr/>
        </p:nvSpPr>
        <p:spPr>
          <a:xfrm rot="18114757">
            <a:off x="3699164" y="3442854"/>
            <a:ext cx="907472" cy="692727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01663"/>
            <a:ext cx="487363" cy="487363"/>
          </a:xfrm>
          <a:prstGeom prst="rect">
            <a:avLst/>
          </a:prstGeom>
        </p:spPr>
      </p:pic>
      <p:sp>
        <p:nvSpPr>
          <p:cNvPr id="10" name="Fluxograma: Processo 9"/>
          <p:cNvSpPr/>
          <p:nvPr/>
        </p:nvSpPr>
        <p:spPr>
          <a:xfrm>
            <a:off x="501729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uxograma: Processo 10"/>
          <p:cNvSpPr/>
          <p:nvPr/>
        </p:nvSpPr>
        <p:spPr>
          <a:xfrm>
            <a:off x="3312217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uxograma: Processo 11"/>
          <p:cNvSpPr/>
          <p:nvPr/>
        </p:nvSpPr>
        <p:spPr>
          <a:xfrm>
            <a:off x="6306554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Multiplicar 12"/>
          <p:cNvSpPr/>
          <p:nvPr/>
        </p:nvSpPr>
        <p:spPr>
          <a:xfrm>
            <a:off x="2721425" y="1991590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Multiplicar 13"/>
          <p:cNvSpPr/>
          <p:nvPr/>
        </p:nvSpPr>
        <p:spPr>
          <a:xfrm>
            <a:off x="5673928" y="1991590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7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75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b="91547"/>
          <a:stretch/>
        </p:blipFill>
        <p:spPr>
          <a:xfrm>
            <a:off x="339942" y="530298"/>
            <a:ext cx="8312222" cy="280194"/>
          </a:xfrm>
          <a:prstGeom prst="rect">
            <a:avLst/>
          </a:prstGeom>
        </p:spPr>
      </p:pic>
      <p:sp>
        <p:nvSpPr>
          <p:cNvPr id="4" name="Seta para a direita listrada 3"/>
          <p:cNvSpPr/>
          <p:nvPr/>
        </p:nvSpPr>
        <p:spPr>
          <a:xfrm rot="18114757">
            <a:off x="6740237" y="3435927"/>
            <a:ext cx="907472" cy="692727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501729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uxograma: Processo 10"/>
          <p:cNvSpPr/>
          <p:nvPr/>
        </p:nvSpPr>
        <p:spPr>
          <a:xfrm>
            <a:off x="3312217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uxograma: Processo 11"/>
          <p:cNvSpPr/>
          <p:nvPr/>
        </p:nvSpPr>
        <p:spPr>
          <a:xfrm>
            <a:off x="6306554" y="2258290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Multiplicar 12"/>
          <p:cNvSpPr/>
          <p:nvPr/>
        </p:nvSpPr>
        <p:spPr>
          <a:xfrm>
            <a:off x="2721425" y="1991590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Multiplicar 13"/>
          <p:cNvSpPr/>
          <p:nvPr/>
        </p:nvSpPr>
        <p:spPr>
          <a:xfrm>
            <a:off x="5673928" y="1991590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366" y="-601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3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40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13;p22"/>
          <p:cNvSpPr/>
          <p:nvPr/>
        </p:nvSpPr>
        <p:spPr>
          <a:xfrm>
            <a:off x="567049" y="-114300"/>
            <a:ext cx="7908736" cy="44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 combinatória - Exercícios</a:t>
            </a:r>
            <a:endParaRPr lang="pt-BR"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b="91547"/>
          <a:stretch/>
        </p:blipFill>
        <p:spPr>
          <a:xfrm>
            <a:off x="339942" y="530298"/>
            <a:ext cx="8312222" cy="280194"/>
          </a:xfrm>
          <a:prstGeom prst="rect">
            <a:avLst/>
          </a:prstGeom>
        </p:spPr>
      </p:pic>
      <p:sp>
        <p:nvSpPr>
          <p:cNvPr id="10" name="Fluxograma: Processo 9"/>
          <p:cNvSpPr/>
          <p:nvPr/>
        </p:nvSpPr>
        <p:spPr>
          <a:xfrm>
            <a:off x="446311" y="1614054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uxograma: Processo 10"/>
          <p:cNvSpPr/>
          <p:nvPr/>
        </p:nvSpPr>
        <p:spPr>
          <a:xfrm>
            <a:off x="3256799" y="1614054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uxograma: Processo 11"/>
          <p:cNvSpPr/>
          <p:nvPr/>
        </p:nvSpPr>
        <p:spPr>
          <a:xfrm>
            <a:off x="6251136" y="1614054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Multiplicar 12"/>
          <p:cNvSpPr/>
          <p:nvPr/>
        </p:nvSpPr>
        <p:spPr>
          <a:xfrm>
            <a:off x="2666007" y="1347354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Multiplicar 13"/>
          <p:cNvSpPr/>
          <p:nvPr/>
        </p:nvSpPr>
        <p:spPr>
          <a:xfrm>
            <a:off x="5618510" y="1347354"/>
            <a:ext cx="595745" cy="1593884"/>
          </a:xfrm>
          <a:prstGeom prst="mathMultiply">
            <a:avLst>
              <a:gd name="adj1" fmla="val 17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luxograma: Processo 14"/>
          <p:cNvSpPr/>
          <p:nvPr/>
        </p:nvSpPr>
        <p:spPr>
          <a:xfrm>
            <a:off x="3320900" y="3394363"/>
            <a:ext cx="2224649" cy="10604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</a:t>
            </a:r>
            <a:endParaRPr lang="pt-BR" sz="8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Conector em curva 4"/>
          <p:cNvCxnSpPr>
            <a:stCxn id="12" idx="3"/>
            <a:endCxn id="15" idx="3"/>
          </p:cNvCxnSpPr>
          <p:nvPr/>
        </p:nvCxnSpPr>
        <p:spPr>
          <a:xfrm flipH="1">
            <a:off x="5545549" y="2144297"/>
            <a:ext cx="2930236" cy="1780309"/>
          </a:xfrm>
          <a:prstGeom prst="curvedConnector3">
            <a:avLst>
              <a:gd name="adj1" fmla="val -3782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Grupo 15"/>
          <p:cNvGrpSpPr/>
          <p:nvPr/>
        </p:nvGrpSpPr>
        <p:grpSpPr>
          <a:xfrm>
            <a:off x="768927" y="3539836"/>
            <a:ext cx="2441319" cy="824345"/>
            <a:chOff x="768927" y="3539836"/>
            <a:chExt cx="2441319" cy="824345"/>
          </a:xfrm>
        </p:grpSpPr>
        <p:sp>
          <p:nvSpPr>
            <p:cNvPr id="4" name="Seta para a direita listrada 3"/>
            <p:cNvSpPr/>
            <p:nvPr/>
          </p:nvSpPr>
          <p:spPr>
            <a:xfrm>
              <a:off x="768927" y="3539836"/>
              <a:ext cx="2441319" cy="824345"/>
            </a:xfrm>
            <a:prstGeom prst="striped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955964" y="3662995"/>
              <a:ext cx="192392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RelaxedModerately"/>
                <a:lightRig rig="threePt" dir="t"/>
              </a:scene3d>
            </a:bodyPr>
            <a:lstStyle/>
            <a:p>
              <a:pPr algn="ctr"/>
              <a:r>
                <a:rPr lang="pt-BR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Resultado</a:t>
              </a:r>
              <a:endParaRPr lang="pt-B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7" name="Som grav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260" y="-6025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4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  <p:sndAc>
          <p:stSnd>
            <p:snd r:embed="rId5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32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553</Words>
  <Application>Microsoft Office PowerPoint</Application>
  <PresentationFormat>Personalizar</PresentationFormat>
  <Paragraphs>232</Paragraphs>
  <Slides>35</Slides>
  <Notes>35</Notes>
  <HiddenSlides>0</HiddenSlides>
  <MMClips>35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8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maryana(Mariana)</dc:creator>
  <cp:lastModifiedBy>germany</cp:lastModifiedBy>
  <cp:revision>67</cp:revision>
  <dcterms:modified xsi:type="dcterms:W3CDTF">2020-11-29T20:10:15Z</dcterms:modified>
</cp:coreProperties>
</file>